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6" r:id="rId5"/>
    <p:sldId id="267" r:id="rId6"/>
    <p:sldId id="257" r:id="rId7"/>
    <p:sldId id="258" r:id="rId8"/>
    <p:sldId id="259" r:id="rId9"/>
    <p:sldId id="261" r:id="rId10"/>
    <p:sldId id="260" r:id="rId11"/>
    <p:sldId id="268" r:id="rId12"/>
    <p:sldId id="264" r:id="rId13"/>
    <p:sldId id="262" r:id="rId14"/>
    <p:sldId id="26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2CFF0-E893-4FDC-8130-758814A864A5}" v="9" dt="2022-02-21T18:39:38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8E167-C0C2-46AF-9DD9-027CBEA3DD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577F331-68B2-4BD7-BCBE-F5EF5DD76102}">
      <dgm:prSet/>
      <dgm:spPr/>
      <dgm:t>
        <a:bodyPr/>
        <a:lstStyle/>
        <a:p>
          <a:r>
            <a:rPr lang="en-US"/>
            <a:t>Object sorting based on color sensing.</a:t>
          </a:r>
        </a:p>
      </dgm:t>
    </dgm:pt>
    <dgm:pt modelId="{5274D55A-945E-461B-B088-D2E44C26C625}" type="parTrans" cxnId="{58E4F6FA-99C5-43A2-B3CB-C6CA3C7B33AE}">
      <dgm:prSet/>
      <dgm:spPr/>
      <dgm:t>
        <a:bodyPr/>
        <a:lstStyle/>
        <a:p>
          <a:endParaRPr lang="en-US"/>
        </a:p>
      </dgm:t>
    </dgm:pt>
    <dgm:pt modelId="{4A2FF5EE-085E-4311-866B-A200C85F9BB3}" type="sibTrans" cxnId="{58E4F6FA-99C5-43A2-B3CB-C6CA3C7B33AE}">
      <dgm:prSet/>
      <dgm:spPr/>
      <dgm:t>
        <a:bodyPr/>
        <a:lstStyle/>
        <a:p>
          <a:endParaRPr lang="en-US"/>
        </a:p>
      </dgm:t>
    </dgm:pt>
    <dgm:pt modelId="{A031423B-CFA9-4E30-B4A5-78C41E48E57F}">
      <dgm:prSet/>
      <dgm:spPr/>
      <dgm:t>
        <a:bodyPr/>
        <a:lstStyle/>
        <a:p>
          <a:r>
            <a:rPr lang="en-US"/>
            <a:t>Reduce human effort, labor and cost.</a:t>
          </a:r>
        </a:p>
      </dgm:t>
    </dgm:pt>
    <dgm:pt modelId="{18E31B11-0698-4215-847C-C5EFFB8C996E}" type="parTrans" cxnId="{6DB4883E-55D7-471A-9F89-AFA8E0E34B5F}">
      <dgm:prSet/>
      <dgm:spPr/>
      <dgm:t>
        <a:bodyPr/>
        <a:lstStyle/>
        <a:p>
          <a:endParaRPr lang="en-US"/>
        </a:p>
      </dgm:t>
    </dgm:pt>
    <dgm:pt modelId="{579561A1-181D-484C-855F-5CFABD827021}" type="sibTrans" cxnId="{6DB4883E-55D7-471A-9F89-AFA8E0E34B5F}">
      <dgm:prSet/>
      <dgm:spPr/>
      <dgm:t>
        <a:bodyPr/>
        <a:lstStyle/>
        <a:p>
          <a:endParaRPr lang="en-US"/>
        </a:p>
      </dgm:t>
    </dgm:pt>
    <dgm:pt modelId="{C7BDA1E1-7D5A-4ACE-A974-14497313EBBB}">
      <dgm:prSet/>
      <dgm:spPr/>
      <dgm:t>
        <a:bodyPr/>
        <a:lstStyle/>
        <a:p>
          <a:r>
            <a:rPr lang="en-US"/>
            <a:t>To implement this project in agricultural machineries like rice sorter, beans sorter, peanut sorter etc.</a:t>
          </a:r>
        </a:p>
      </dgm:t>
    </dgm:pt>
    <dgm:pt modelId="{58F17937-6B00-4B0C-A3B1-950C011A710D}" type="parTrans" cxnId="{F605CBFD-ADD0-46A6-950A-EB474CDDAB0B}">
      <dgm:prSet/>
      <dgm:spPr/>
      <dgm:t>
        <a:bodyPr/>
        <a:lstStyle/>
        <a:p>
          <a:endParaRPr lang="en-US"/>
        </a:p>
      </dgm:t>
    </dgm:pt>
    <dgm:pt modelId="{BA594E4F-9420-41D7-BFB7-1A3D0DCBE029}" type="sibTrans" cxnId="{F605CBFD-ADD0-46A6-950A-EB474CDDAB0B}">
      <dgm:prSet/>
      <dgm:spPr/>
      <dgm:t>
        <a:bodyPr/>
        <a:lstStyle/>
        <a:p>
          <a:endParaRPr lang="en-US"/>
        </a:p>
      </dgm:t>
    </dgm:pt>
    <dgm:pt modelId="{F3C2353A-5EA8-4D9B-B413-41325CCD3C91}">
      <dgm:prSet/>
      <dgm:spPr/>
      <dgm:t>
        <a:bodyPr/>
        <a:lstStyle/>
        <a:p>
          <a:r>
            <a:rPr lang="en-US"/>
            <a:t>Increase efficiency in industrial product sorting.</a:t>
          </a:r>
        </a:p>
      </dgm:t>
    </dgm:pt>
    <dgm:pt modelId="{31CED494-17A8-4DCE-89E4-9650FC5F8A8B}" type="parTrans" cxnId="{EC0A6AB2-DA9B-4580-921F-1D5E0588FE0D}">
      <dgm:prSet/>
      <dgm:spPr/>
      <dgm:t>
        <a:bodyPr/>
        <a:lstStyle/>
        <a:p>
          <a:endParaRPr lang="en-US"/>
        </a:p>
      </dgm:t>
    </dgm:pt>
    <dgm:pt modelId="{2D149C60-66AF-4583-AEF3-089CEB9BB87D}" type="sibTrans" cxnId="{EC0A6AB2-DA9B-4580-921F-1D5E0588FE0D}">
      <dgm:prSet/>
      <dgm:spPr/>
      <dgm:t>
        <a:bodyPr/>
        <a:lstStyle/>
        <a:p>
          <a:endParaRPr lang="en-US"/>
        </a:p>
      </dgm:t>
    </dgm:pt>
    <dgm:pt modelId="{2D9E708A-E9EB-4E9D-B8B2-54AAF1E1B6A2}" type="pres">
      <dgm:prSet presAssocID="{2C68E167-C0C2-46AF-9DD9-027CBEA3DD2C}" presName="root" presStyleCnt="0">
        <dgm:presLayoutVars>
          <dgm:dir/>
          <dgm:resizeHandles val="exact"/>
        </dgm:presLayoutVars>
      </dgm:prSet>
      <dgm:spPr/>
    </dgm:pt>
    <dgm:pt modelId="{ADCE2450-644C-4649-BD2B-6D7DC471BF10}" type="pres">
      <dgm:prSet presAssocID="{2C68E167-C0C2-46AF-9DD9-027CBEA3DD2C}" presName="container" presStyleCnt="0">
        <dgm:presLayoutVars>
          <dgm:dir/>
          <dgm:resizeHandles val="exact"/>
        </dgm:presLayoutVars>
      </dgm:prSet>
      <dgm:spPr/>
    </dgm:pt>
    <dgm:pt modelId="{0907DD00-917C-4AD5-AADC-DD6E1B5696F2}" type="pres">
      <dgm:prSet presAssocID="{7577F331-68B2-4BD7-BCBE-F5EF5DD76102}" presName="compNode" presStyleCnt="0"/>
      <dgm:spPr/>
    </dgm:pt>
    <dgm:pt modelId="{35DAB721-15E0-4DFA-A5FA-836458425BD8}" type="pres">
      <dgm:prSet presAssocID="{7577F331-68B2-4BD7-BCBE-F5EF5DD76102}" presName="iconBgRect" presStyleLbl="bgShp" presStyleIdx="0" presStyleCnt="4"/>
      <dgm:spPr/>
    </dgm:pt>
    <dgm:pt modelId="{2918E069-EAB3-42DC-B274-0708873EFD94}" type="pres">
      <dgm:prSet presAssocID="{7577F331-68B2-4BD7-BCBE-F5EF5DD761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336C77F6-A002-4A99-8093-69D9E1743696}" type="pres">
      <dgm:prSet presAssocID="{7577F331-68B2-4BD7-BCBE-F5EF5DD76102}" presName="spaceRect" presStyleCnt="0"/>
      <dgm:spPr/>
    </dgm:pt>
    <dgm:pt modelId="{0DEB63B8-BFF2-4FAB-8A35-4DFBAED63F49}" type="pres">
      <dgm:prSet presAssocID="{7577F331-68B2-4BD7-BCBE-F5EF5DD76102}" presName="textRect" presStyleLbl="revTx" presStyleIdx="0" presStyleCnt="4">
        <dgm:presLayoutVars>
          <dgm:chMax val="1"/>
          <dgm:chPref val="1"/>
        </dgm:presLayoutVars>
      </dgm:prSet>
      <dgm:spPr/>
    </dgm:pt>
    <dgm:pt modelId="{9553EB1B-94FF-4CE4-B48A-9FC7520C7B77}" type="pres">
      <dgm:prSet presAssocID="{4A2FF5EE-085E-4311-866B-A200C85F9BB3}" presName="sibTrans" presStyleLbl="sibTrans2D1" presStyleIdx="0" presStyleCnt="0"/>
      <dgm:spPr/>
    </dgm:pt>
    <dgm:pt modelId="{352BB25F-C438-4D4B-96E8-717D43AF9509}" type="pres">
      <dgm:prSet presAssocID="{A031423B-CFA9-4E30-B4A5-78C41E48E57F}" presName="compNode" presStyleCnt="0"/>
      <dgm:spPr/>
    </dgm:pt>
    <dgm:pt modelId="{0E4065C2-41BD-4154-9D6A-781A3BE756DB}" type="pres">
      <dgm:prSet presAssocID="{A031423B-CFA9-4E30-B4A5-78C41E48E57F}" presName="iconBgRect" presStyleLbl="bgShp" presStyleIdx="1" presStyleCnt="4"/>
      <dgm:spPr/>
    </dgm:pt>
    <dgm:pt modelId="{5E0581D9-17C2-4BA4-AF9A-262EAB4562D1}" type="pres">
      <dgm:prSet presAssocID="{A031423B-CFA9-4E30-B4A5-78C41E48E5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6282B2C1-9224-489B-AFEC-A7CF5A1E68B5}" type="pres">
      <dgm:prSet presAssocID="{A031423B-CFA9-4E30-B4A5-78C41E48E57F}" presName="spaceRect" presStyleCnt="0"/>
      <dgm:spPr/>
    </dgm:pt>
    <dgm:pt modelId="{C44F70F9-0F77-4BFF-B7FB-CC183C5D23C9}" type="pres">
      <dgm:prSet presAssocID="{A031423B-CFA9-4E30-B4A5-78C41E48E57F}" presName="textRect" presStyleLbl="revTx" presStyleIdx="1" presStyleCnt="4">
        <dgm:presLayoutVars>
          <dgm:chMax val="1"/>
          <dgm:chPref val="1"/>
        </dgm:presLayoutVars>
      </dgm:prSet>
      <dgm:spPr/>
    </dgm:pt>
    <dgm:pt modelId="{9A6E0993-DAF9-468F-B2F2-5F21A568F369}" type="pres">
      <dgm:prSet presAssocID="{579561A1-181D-484C-855F-5CFABD827021}" presName="sibTrans" presStyleLbl="sibTrans2D1" presStyleIdx="0" presStyleCnt="0"/>
      <dgm:spPr/>
    </dgm:pt>
    <dgm:pt modelId="{C928E2C2-8340-412C-B47E-527D07A0E722}" type="pres">
      <dgm:prSet presAssocID="{C7BDA1E1-7D5A-4ACE-A974-14497313EBBB}" presName="compNode" presStyleCnt="0"/>
      <dgm:spPr/>
    </dgm:pt>
    <dgm:pt modelId="{9DFA364A-2AE0-4B19-9B7D-14EA8E4B2F4A}" type="pres">
      <dgm:prSet presAssocID="{C7BDA1E1-7D5A-4ACE-A974-14497313EBBB}" presName="iconBgRect" presStyleLbl="bgShp" presStyleIdx="2" presStyleCnt="4"/>
      <dgm:spPr/>
    </dgm:pt>
    <dgm:pt modelId="{B44AF07C-D587-4DF9-9DC6-ED6854B410B5}" type="pres">
      <dgm:prSet presAssocID="{C7BDA1E1-7D5A-4ACE-A974-14497313EB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8C441DA1-5818-4732-83D4-DF9749DF570E}" type="pres">
      <dgm:prSet presAssocID="{C7BDA1E1-7D5A-4ACE-A974-14497313EBBB}" presName="spaceRect" presStyleCnt="0"/>
      <dgm:spPr/>
    </dgm:pt>
    <dgm:pt modelId="{886459D8-73A5-4178-86B7-8B1B10ECA0BA}" type="pres">
      <dgm:prSet presAssocID="{C7BDA1E1-7D5A-4ACE-A974-14497313EBBB}" presName="textRect" presStyleLbl="revTx" presStyleIdx="2" presStyleCnt="4">
        <dgm:presLayoutVars>
          <dgm:chMax val="1"/>
          <dgm:chPref val="1"/>
        </dgm:presLayoutVars>
      </dgm:prSet>
      <dgm:spPr/>
    </dgm:pt>
    <dgm:pt modelId="{BF25BD93-B460-4942-A730-D9C35FC12285}" type="pres">
      <dgm:prSet presAssocID="{BA594E4F-9420-41D7-BFB7-1A3D0DCBE029}" presName="sibTrans" presStyleLbl="sibTrans2D1" presStyleIdx="0" presStyleCnt="0"/>
      <dgm:spPr/>
    </dgm:pt>
    <dgm:pt modelId="{F6192711-EAF1-4189-B410-A2C908EE1822}" type="pres">
      <dgm:prSet presAssocID="{F3C2353A-5EA8-4D9B-B413-41325CCD3C91}" presName="compNode" presStyleCnt="0"/>
      <dgm:spPr/>
    </dgm:pt>
    <dgm:pt modelId="{EFE1E555-F04D-48E5-9748-DAAC70F6E4D9}" type="pres">
      <dgm:prSet presAssocID="{F3C2353A-5EA8-4D9B-B413-41325CCD3C91}" presName="iconBgRect" presStyleLbl="bgShp" presStyleIdx="3" presStyleCnt="4"/>
      <dgm:spPr/>
    </dgm:pt>
    <dgm:pt modelId="{C731C9C0-8F08-4D1F-9DD3-17DE0456F1D7}" type="pres">
      <dgm:prSet presAssocID="{F3C2353A-5EA8-4D9B-B413-41325CCD3C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78ECA8A-2318-4C58-9C5E-73A54B1EC68F}" type="pres">
      <dgm:prSet presAssocID="{F3C2353A-5EA8-4D9B-B413-41325CCD3C91}" presName="spaceRect" presStyleCnt="0"/>
      <dgm:spPr/>
    </dgm:pt>
    <dgm:pt modelId="{50A8F41A-705B-4353-86F7-E17851AC7B38}" type="pres">
      <dgm:prSet presAssocID="{F3C2353A-5EA8-4D9B-B413-41325CCD3C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025B21-A0FD-4879-8DA9-26FF39D00188}" type="presOf" srcId="{C7BDA1E1-7D5A-4ACE-A974-14497313EBBB}" destId="{886459D8-73A5-4178-86B7-8B1B10ECA0BA}" srcOrd="0" destOrd="0" presId="urn:microsoft.com/office/officeart/2018/2/layout/IconCircleList"/>
    <dgm:cxn modelId="{6DB4883E-55D7-471A-9F89-AFA8E0E34B5F}" srcId="{2C68E167-C0C2-46AF-9DD9-027CBEA3DD2C}" destId="{A031423B-CFA9-4E30-B4A5-78C41E48E57F}" srcOrd="1" destOrd="0" parTransId="{18E31B11-0698-4215-847C-C5EFFB8C996E}" sibTransId="{579561A1-181D-484C-855F-5CFABD827021}"/>
    <dgm:cxn modelId="{DD134665-E7C3-4D38-A0A0-686883910E42}" type="presOf" srcId="{579561A1-181D-484C-855F-5CFABD827021}" destId="{9A6E0993-DAF9-468F-B2F2-5F21A568F369}" srcOrd="0" destOrd="0" presId="urn:microsoft.com/office/officeart/2018/2/layout/IconCircleList"/>
    <dgm:cxn modelId="{59A5034B-AE48-4AC8-8FDD-0E05383B46EF}" type="presOf" srcId="{A031423B-CFA9-4E30-B4A5-78C41E48E57F}" destId="{C44F70F9-0F77-4BFF-B7FB-CC183C5D23C9}" srcOrd="0" destOrd="0" presId="urn:microsoft.com/office/officeart/2018/2/layout/IconCircleList"/>
    <dgm:cxn modelId="{6C1D0C53-F84D-499C-A95A-BD88602FE090}" type="presOf" srcId="{4A2FF5EE-085E-4311-866B-A200C85F9BB3}" destId="{9553EB1B-94FF-4CE4-B48A-9FC7520C7B77}" srcOrd="0" destOrd="0" presId="urn:microsoft.com/office/officeart/2018/2/layout/IconCircleList"/>
    <dgm:cxn modelId="{F6A13673-57FF-4070-8074-D6945404B601}" type="presOf" srcId="{7577F331-68B2-4BD7-BCBE-F5EF5DD76102}" destId="{0DEB63B8-BFF2-4FAB-8A35-4DFBAED63F49}" srcOrd="0" destOrd="0" presId="urn:microsoft.com/office/officeart/2018/2/layout/IconCircleList"/>
    <dgm:cxn modelId="{C13C285A-61AA-4E91-B7B2-62D0F2B69A5A}" type="presOf" srcId="{F3C2353A-5EA8-4D9B-B413-41325CCD3C91}" destId="{50A8F41A-705B-4353-86F7-E17851AC7B38}" srcOrd="0" destOrd="0" presId="urn:microsoft.com/office/officeart/2018/2/layout/IconCircleList"/>
    <dgm:cxn modelId="{EC0A6AB2-DA9B-4580-921F-1D5E0588FE0D}" srcId="{2C68E167-C0C2-46AF-9DD9-027CBEA3DD2C}" destId="{F3C2353A-5EA8-4D9B-B413-41325CCD3C91}" srcOrd="3" destOrd="0" parTransId="{31CED494-17A8-4DCE-89E4-9650FC5F8A8B}" sibTransId="{2D149C60-66AF-4583-AEF3-089CEB9BB87D}"/>
    <dgm:cxn modelId="{8620DBCB-D9DE-4C60-A39E-4BEBEDF0AF68}" type="presOf" srcId="{BA594E4F-9420-41D7-BFB7-1A3D0DCBE029}" destId="{BF25BD93-B460-4942-A730-D9C35FC12285}" srcOrd="0" destOrd="0" presId="urn:microsoft.com/office/officeart/2018/2/layout/IconCircleList"/>
    <dgm:cxn modelId="{58E4F6FA-99C5-43A2-B3CB-C6CA3C7B33AE}" srcId="{2C68E167-C0C2-46AF-9DD9-027CBEA3DD2C}" destId="{7577F331-68B2-4BD7-BCBE-F5EF5DD76102}" srcOrd="0" destOrd="0" parTransId="{5274D55A-945E-461B-B088-D2E44C26C625}" sibTransId="{4A2FF5EE-085E-4311-866B-A200C85F9BB3}"/>
    <dgm:cxn modelId="{AFFA85FD-CFFF-48CF-9629-DF43DA9DF289}" type="presOf" srcId="{2C68E167-C0C2-46AF-9DD9-027CBEA3DD2C}" destId="{2D9E708A-E9EB-4E9D-B8B2-54AAF1E1B6A2}" srcOrd="0" destOrd="0" presId="urn:microsoft.com/office/officeart/2018/2/layout/IconCircleList"/>
    <dgm:cxn modelId="{F605CBFD-ADD0-46A6-950A-EB474CDDAB0B}" srcId="{2C68E167-C0C2-46AF-9DD9-027CBEA3DD2C}" destId="{C7BDA1E1-7D5A-4ACE-A974-14497313EBBB}" srcOrd="2" destOrd="0" parTransId="{58F17937-6B00-4B0C-A3B1-950C011A710D}" sibTransId="{BA594E4F-9420-41D7-BFB7-1A3D0DCBE029}"/>
    <dgm:cxn modelId="{9317490E-1057-4AD4-985D-1800F748AE09}" type="presParOf" srcId="{2D9E708A-E9EB-4E9D-B8B2-54AAF1E1B6A2}" destId="{ADCE2450-644C-4649-BD2B-6D7DC471BF10}" srcOrd="0" destOrd="0" presId="urn:microsoft.com/office/officeart/2018/2/layout/IconCircleList"/>
    <dgm:cxn modelId="{5917F751-EFC8-471B-AF75-F162CF08C6EE}" type="presParOf" srcId="{ADCE2450-644C-4649-BD2B-6D7DC471BF10}" destId="{0907DD00-917C-4AD5-AADC-DD6E1B5696F2}" srcOrd="0" destOrd="0" presId="urn:microsoft.com/office/officeart/2018/2/layout/IconCircleList"/>
    <dgm:cxn modelId="{364FE9DE-6075-48DE-AB5F-E0BFE7CAF962}" type="presParOf" srcId="{0907DD00-917C-4AD5-AADC-DD6E1B5696F2}" destId="{35DAB721-15E0-4DFA-A5FA-836458425BD8}" srcOrd="0" destOrd="0" presId="urn:microsoft.com/office/officeart/2018/2/layout/IconCircleList"/>
    <dgm:cxn modelId="{C5A46790-26F3-4B4C-AC49-FD2F44565A32}" type="presParOf" srcId="{0907DD00-917C-4AD5-AADC-DD6E1B5696F2}" destId="{2918E069-EAB3-42DC-B274-0708873EFD94}" srcOrd="1" destOrd="0" presId="urn:microsoft.com/office/officeart/2018/2/layout/IconCircleList"/>
    <dgm:cxn modelId="{BA9F9404-0246-4494-90D6-0F2A53442FCE}" type="presParOf" srcId="{0907DD00-917C-4AD5-AADC-DD6E1B5696F2}" destId="{336C77F6-A002-4A99-8093-69D9E1743696}" srcOrd="2" destOrd="0" presId="urn:microsoft.com/office/officeart/2018/2/layout/IconCircleList"/>
    <dgm:cxn modelId="{BA178FBF-B26D-41E9-993B-CA397AF8C1C8}" type="presParOf" srcId="{0907DD00-917C-4AD5-AADC-DD6E1B5696F2}" destId="{0DEB63B8-BFF2-4FAB-8A35-4DFBAED63F49}" srcOrd="3" destOrd="0" presId="urn:microsoft.com/office/officeart/2018/2/layout/IconCircleList"/>
    <dgm:cxn modelId="{5443F80F-D7D8-4FC1-A431-93992041060F}" type="presParOf" srcId="{ADCE2450-644C-4649-BD2B-6D7DC471BF10}" destId="{9553EB1B-94FF-4CE4-B48A-9FC7520C7B77}" srcOrd="1" destOrd="0" presId="urn:microsoft.com/office/officeart/2018/2/layout/IconCircleList"/>
    <dgm:cxn modelId="{7D44542A-CFEB-4A44-A3DE-28ED8C195DC8}" type="presParOf" srcId="{ADCE2450-644C-4649-BD2B-6D7DC471BF10}" destId="{352BB25F-C438-4D4B-96E8-717D43AF9509}" srcOrd="2" destOrd="0" presId="urn:microsoft.com/office/officeart/2018/2/layout/IconCircleList"/>
    <dgm:cxn modelId="{C63FFA12-9617-422A-ACB2-8D62B95246F9}" type="presParOf" srcId="{352BB25F-C438-4D4B-96E8-717D43AF9509}" destId="{0E4065C2-41BD-4154-9D6A-781A3BE756DB}" srcOrd="0" destOrd="0" presId="urn:microsoft.com/office/officeart/2018/2/layout/IconCircleList"/>
    <dgm:cxn modelId="{DDF5B900-4088-4FEB-9D4C-BF92B0846975}" type="presParOf" srcId="{352BB25F-C438-4D4B-96E8-717D43AF9509}" destId="{5E0581D9-17C2-4BA4-AF9A-262EAB4562D1}" srcOrd="1" destOrd="0" presId="urn:microsoft.com/office/officeart/2018/2/layout/IconCircleList"/>
    <dgm:cxn modelId="{320CC6BA-8587-434B-9DAD-D1E61E59D914}" type="presParOf" srcId="{352BB25F-C438-4D4B-96E8-717D43AF9509}" destId="{6282B2C1-9224-489B-AFEC-A7CF5A1E68B5}" srcOrd="2" destOrd="0" presId="urn:microsoft.com/office/officeart/2018/2/layout/IconCircleList"/>
    <dgm:cxn modelId="{A06C387A-3F1E-4E4F-9A79-D7536876C428}" type="presParOf" srcId="{352BB25F-C438-4D4B-96E8-717D43AF9509}" destId="{C44F70F9-0F77-4BFF-B7FB-CC183C5D23C9}" srcOrd="3" destOrd="0" presId="urn:microsoft.com/office/officeart/2018/2/layout/IconCircleList"/>
    <dgm:cxn modelId="{846B495B-59AB-4FFB-B3A3-6DA8F8BB3052}" type="presParOf" srcId="{ADCE2450-644C-4649-BD2B-6D7DC471BF10}" destId="{9A6E0993-DAF9-468F-B2F2-5F21A568F369}" srcOrd="3" destOrd="0" presId="urn:microsoft.com/office/officeart/2018/2/layout/IconCircleList"/>
    <dgm:cxn modelId="{E5D8C450-F2D9-4E85-A9B2-B1B161555A6C}" type="presParOf" srcId="{ADCE2450-644C-4649-BD2B-6D7DC471BF10}" destId="{C928E2C2-8340-412C-B47E-527D07A0E722}" srcOrd="4" destOrd="0" presId="urn:microsoft.com/office/officeart/2018/2/layout/IconCircleList"/>
    <dgm:cxn modelId="{BC62C079-4DA4-4005-8F33-FBEA8A7959A8}" type="presParOf" srcId="{C928E2C2-8340-412C-B47E-527D07A0E722}" destId="{9DFA364A-2AE0-4B19-9B7D-14EA8E4B2F4A}" srcOrd="0" destOrd="0" presId="urn:microsoft.com/office/officeart/2018/2/layout/IconCircleList"/>
    <dgm:cxn modelId="{5B869EBB-CF9E-463B-8936-EA9DD042F9EC}" type="presParOf" srcId="{C928E2C2-8340-412C-B47E-527D07A0E722}" destId="{B44AF07C-D587-4DF9-9DC6-ED6854B410B5}" srcOrd="1" destOrd="0" presId="urn:microsoft.com/office/officeart/2018/2/layout/IconCircleList"/>
    <dgm:cxn modelId="{4C4989EE-5F7F-45E5-A545-4D838DB8BFF7}" type="presParOf" srcId="{C928E2C2-8340-412C-B47E-527D07A0E722}" destId="{8C441DA1-5818-4732-83D4-DF9749DF570E}" srcOrd="2" destOrd="0" presId="urn:microsoft.com/office/officeart/2018/2/layout/IconCircleList"/>
    <dgm:cxn modelId="{9C0E8632-1ED1-4F85-9A75-863495FF035D}" type="presParOf" srcId="{C928E2C2-8340-412C-B47E-527D07A0E722}" destId="{886459D8-73A5-4178-86B7-8B1B10ECA0BA}" srcOrd="3" destOrd="0" presId="urn:microsoft.com/office/officeart/2018/2/layout/IconCircleList"/>
    <dgm:cxn modelId="{F8406AC2-E553-46FB-B4D2-E0BD6B7C5A25}" type="presParOf" srcId="{ADCE2450-644C-4649-BD2B-6D7DC471BF10}" destId="{BF25BD93-B460-4942-A730-D9C35FC12285}" srcOrd="5" destOrd="0" presId="urn:microsoft.com/office/officeart/2018/2/layout/IconCircleList"/>
    <dgm:cxn modelId="{4DCE4DF9-3127-4005-975A-1816594DA8F6}" type="presParOf" srcId="{ADCE2450-644C-4649-BD2B-6D7DC471BF10}" destId="{F6192711-EAF1-4189-B410-A2C908EE1822}" srcOrd="6" destOrd="0" presId="urn:microsoft.com/office/officeart/2018/2/layout/IconCircleList"/>
    <dgm:cxn modelId="{F0925F48-D623-4189-B003-B66EBF50906F}" type="presParOf" srcId="{F6192711-EAF1-4189-B410-A2C908EE1822}" destId="{EFE1E555-F04D-48E5-9748-DAAC70F6E4D9}" srcOrd="0" destOrd="0" presId="urn:microsoft.com/office/officeart/2018/2/layout/IconCircleList"/>
    <dgm:cxn modelId="{0E5AC1B1-18BD-4294-A989-59EC3E555452}" type="presParOf" srcId="{F6192711-EAF1-4189-B410-A2C908EE1822}" destId="{C731C9C0-8F08-4D1F-9DD3-17DE0456F1D7}" srcOrd="1" destOrd="0" presId="urn:microsoft.com/office/officeart/2018/2/layout/IconCircleList"/>
    <dgm:cxn modelId="{B144F1A3-68E2-4490-903E-9E2CAF9E19C7}" type="presParOf" srcId="{F6192711-EAF1-4189-B410-A2C908EE1822}" destId="{678ECA8A-2318-4C58-9C5E-73A54B1EC68F}" srcOrd="2" destOrd="0" presId="urn:microsoft.com/office/officeart/2018/2/layout/IconCircleList"/>
    <dgm:cxn modelId="{E0D07236-45B2-4139-8BB5-DBBCCBE8D6D3}" type="presParOf" srcId="{F6192711-EAF1-4189-B410-A2C908EE1822}" destId="{50A8F41A-705B-4353-86F7-E17851AC7B3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AB721-15E0-4DFA-A5FA-836458425BD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8E069-EAB3-42DC-B274-0708873EFD9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B63B8-BFF2-4FAB-8A35-4DFBAED63F4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Object sorting based on color sensing.</a:t>
          </a:r>
        </a:p>
      </dsp:txBody>
      <dsp:txXfrm>
        <a:off x="1834517" y="469890"/>
        <a:ext cx="3148942" cy="1335915"/>
      </dsp:txXfrm>
    </dsp:sp>
    <dsp:sp modelId="{0E4065C2-41BD-4154-9D6A-781A3BE756DB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581D9-17C2-4BA4-AF9A-262EAB4562D1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F70F9-0F77-4BFF-B7FB-CC183C5D23C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Reduce human effort, labor and cost.</a:t>
          </a:r>
        </a:p>
      </dsp:txBody>
      <dsp:txXfrm>
        <a:off x="7154322" y="469890"/>
        <a:ext cx="3148942" cy="1335915"/>
      </dsp:txXfrm>
    </dsp:sp>
    <dsp:sp modelId="{9DFA364A-2AE0-4B19-9B7D-14EA8E4B2F4A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AF07C-D587-4DF9-9DC6-ED6854B410B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459D8-73A5-4178-86B7-8B1B10ECA0BA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implement this project in agricultural machineries like rice sorter, beans sorter, peanut sorter etc.</a:t>
          </a:r>
        </a:p>
      </dsp:txBody>
      <dsp:txXfrm>
        <a:off x="1834517" y="2545532"/>
        <a:ext cx="3148942" cy="1335915"/>
      </dsp:txXfrm>
    </dsp:sp>
    <dsp:sp modelId="{EFE1E555-F04D-48E5-9748-DAAC70F6E4D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1C9C0-8F08-4D1F-9DD3-17DE0456F1D7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8F41A-705B-4353-86F7-E17851AC7B38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Increase efficiency in industrial product sorting.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4AD9-7B6E-4AE1-8709-EC4B8447F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E0BC3-D2A7-4BC0-BE80-5F11B76CF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5F83-628F-40E4-878D-82C11CF8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AD77C-9E3E-43D8-BB67-199FA8E2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6291-F6D6-42A8-8421-F7365844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0351-6462-41D9-AC96-52B5EB5F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A4D99-D3D2-4893-BB38-8C9871FA5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8BB3B-E32D-43F7-8469-BA63160C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D7C5-E58B-448E-8C84-FA14CD97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9947-F7A5-43F3-8A11-A39F9DF1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4CABB1-516C-477B-B0A8-AB20E6923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E4BA6-646A-4613-AA6B-0F1912B02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2918-6BF8-4C0A-8D12-4CD59E90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6ABB-F482-4681-B0AF-1CFE28CD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FEB81-650D-481C-AB60-3908BB43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EEF6-86CD-4E0B-A8AB-5CCFADFE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55C4-587E-4D72-B9BD-DA9AE7A5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DE95-9FE4-4F0A-912C-DDBC6DC9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A6B30-DC81-49A8-BB97-9E6B0532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77D4B-36FF-41C7-987C-631DF7D5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9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98FB-83F7-4D6B-811B-CFF50AF1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572AE-90AD-447B-BDB0-A14B271FA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5E131-E847-4C7D-99FA-4D78EB1D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4D8AC-A609-41A2-8B73-A783F853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9FD3-74DF-4EE5-B6C2-27604910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3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5A29-37DD-4F8B-BCE6-85FDF103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CF325-BCC8-4CFC-8D2B-2E76BDC0D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FFF86-81E5-449E-ADE1-AB45846F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41D7F-6502-41CB-8BDA-B6624701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50F04-7366-4255-9F5C-2D7AE1DA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DE9C-172E-4ACB-A10E-6E33EC4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7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2CA0-17FB-4A56-9245-A49B8537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4D92F-5A29-4F86-883D-D3AD6FFAE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57A18-A5D5-4EC6-AE4C-503CD5B4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F1D7A-EB87-42AB-B230-9F983FB40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BDC83-90A7-4206-B03C-272F2ED17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A3561-2640-4D12-8573-31DD1EBA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695A-DDBB-40F6-94F5-1370CE37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A1BCE6-D9A4-42ED-9D25-A390C6DD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7CBD-9D2E-47FE-8D9E-3826CB00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C10BE-955E-4CFF-89DF-68AD99D6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6AD82-124E-4CB1-A7DB-F290C201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A9EE5-3B1D-48F5-AE45-86B804E2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2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D61FB-C3B2-4F28-8A4B-35A03EB6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EE4F-4744-448E-86CE-46D41F9D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2BBC5-735E-4182-AD61-05B42B2A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6C2D-2018-4AE2-8FCE-CB77E55AB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3A5D-0E33-470F-A922-B3F4A1060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EC134-E48B-4F2D-B071-524EE36D9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C7D38-3C06-45FE-9126-E514B817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EB000-A749-4A49-8AFA-689D76D0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0FA8E-7764-42E8-B80D-278CA23B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765-421C-4493-9CB1-98AA865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5F5520-F24E-4EDC-A327-B55CABDA5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46AC4-F1B1-421E-999A-AC4C79C2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D442F-E191-4F54-8A64-6D2A903F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FC210-D87D-4356-BA24-3C230698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A555F-619F-4820-AF77-41CAE4FA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D5254-C639-4370-AB7F-6113871D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D1E8-583C-4395-8558-5986105FC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5928-83BE-48FA-B785-9E2EF1483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8FD8A-8008-417B-AEC3-C63FD58CF15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16AAC-8F1F-4A6C-9127-BEDD96559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AEA1-0780-4A10-AAC9-5AD0D2854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88168-821F-4285-9EAE-8448E3A8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0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505BD8D-E8A4-4D7C-B09D-01C69B523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>
          <a:xfrm flipH="1">
            <a:off x="8199438" y="932076"/>
            <a:ext cx="1865376" cy="1718569"/>
          </a:xfrm>
          <a:prstGeom prst="rect">
            <a:avLst/>
          </a:prstGeom>
        </p:spPr>
      </p:pic>
      <p:pic>
        <p:nvPicPr>
          <p:cNvPr id="3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C7F241A1-6B5D-45F5-963D-E8B4E257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/>
          <a:stretch/>
        </p:blipFill>
        <p:spPr>
          <a:xfrm>
            <a:off x="130628" y="767943"/>
            <a:ext cx="3605345" cy="3991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5D039-323E-44E0-AD07-5658E2D692A3}"/>
              </a:ext>
            </a:extLst>
          </p:cNvPr>
          <p:cNvSpPr txBox="1"/>
          <p:nvPr/>
        </p:nvSpPr>
        <p:spPr>
          <a:xfrm>
            <a:off x="1724646" y="2539681"/>
            <a:ext cx="9034944" cy="10772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Sorting Industrial Robotic Arm Based on Color  using Arduino &amp; MATLAB Computer Vision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A9933-2B25-4C1D-B4E1-9D60EE20D97E}"/>
              </a:ext>
            </a:extLst>
          </p:cNvPr>
          <p:cNvSpPr txBox="1"/>
          <p:nvPr/>
        </p:nvSpPr>
        <p:spPr>
          <a:xfrm>
            <a:off x="5065552" y="4029667"/>
            <a:ext cx="190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Group No: 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8B2F8-7D6C-4593-9D56-55013E18370A}"/>
              </a:ext>
            </a:extLst>
          </p:cNvPr>
          <p:cNvSpPr txBox="1"/>
          <p:nvPr/>
        </p:nvSpPr>
        <p:spPr>
          <a:xfrm>
            <a:off x="3915338" y="4602485"/>
            <a:ext cx="44857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1706083  (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Hemel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Barua)</a:t>
            </a:r>
          </a:p>
          <a:p>
            <a:r>
              <a:rPr lang="en-US" sz="2000" b="0" i="0" dirty="0">
                <a:effectLst/>
                <a:latin typeface="Arial" panose="020B0604020202020204" pitchFamily="34" charset="0"/>
              </a:rPr>
              <a:t>1706087  (Tushar Talukder Showrav)</a:t>
            </a:r>
          </a:p>
          <a:p>
            <a:r>
              <a:rPr lang="en-US" sz="2000" b="0" i="0" dirty="0">
                <a:effectLst/>
                <a:latin typeface="Arial" panose="020B0604020202020204" pitchFamily="34" charset="0"/>
              </a:rPr>
              <a:t>1706094  (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Sajib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Bain)</a:t>
            </a:r>
          </a:p>
          <a:p>
            <a:r>
              <a:rPr lang="en-US" sz="2000" b="0" i="0" dirty="0">
                <a:effectLst/>
                <a:latin typeface="Arial" panose="020B0604020202020204" pitchFamily="34" charset="0"/>
              </a:rPr>
              <a:t>1706096  (Md.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Asiqur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Rahman Santo)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705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F6D28-0380-41BD-A928-DEE1375D04B4}"/>
              </a:ext>
            </a:extLst>
          </p:cNvPr>
          <p:cNvSpPr txBox="1"/>
          <p:nvPr/>
        </p:nvSpPr>
        <p:spPr>
          <a:xfrm>
            <a:off x="643467" y="2596262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42A27-67B9-4C8F-9971-1B0A66578F03}"/>
              </a:ext>
            </a:extLst>
          </p:cNvPr>
          <p:cNvSpPr txBox="1"/>
          <p:nvPr/>
        </p:nvSpPr>
        <p:spPr>
          <a:xfrm>
            <a:off x="3974841" y="1335400"/>
            <a:ext cx="7573692" cy="501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Sorting based on complex colors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Sorting based on size of the objects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Using deep learning techniques to use this robotic hand in agriculture, industries and other fields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Using higher torque stepper motor to lift    more weighted objects and moving the arm more precisely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Using a good camera for increasing the precision much more.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2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C2E1-E571-41E1-A229-441BDEC2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00B0F0"/>
                </a:solidFill>
              </a:rPr>
              <a:t>Different Views of The Robotic Arm</a:t>
            </a:r>
          </a:p>
        </p:txBody>
      </p:sp>
      <p:pic>
        <p:nvPicPr>
          <p:cNvPr id="5" name="Picture 4" descr="A model of a ship&#10;&#10;Description automatically generated with low confidence">
            <a:extLst>
              <a:ext uri="{FF2B5EF4-FFF2-40B4-BE49-F238E27FC236}">
                <a16:creationId xmlns:a16="http://schemas.microsoft.com/office/drawing/2014/main" id="{7BFF8E1B-6443-4E9C-B7DC-D60F20CA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2"/>
          <a:stretch/>
        </p:blipFill>
        <p:spPr>
          <a:xfrm>
            <a:off x="4925559" y="2503050"/>
            <a:ext cx="3187012" cy="282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84DA4-D264-434F-8A2B-AB952884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3050"/>
            <a:ext cx="3767672" cy="2825754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FEDA87A-D581-4D14-A45A-14F6F16AD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58" y="2503050"/>
            <a:ext cx="2921542" cy="28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00795F-A62A-4D91-8694-E2102D80D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99" y="0"/>
            <a:ext cx="6306898" cy="5055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64EB44-AC4B-47B0-99F7-CCFE00DA7DD7}"/>
              </a:ext>
            </a:extLst>
          </p:cNvPr>
          <p:cNvSpPr txBox="1"/>
          <p:nvPr/>
        </p:nvSpPr>
        <p:spPr>
          <a:xfrm>
            <a:off x="1628862" y="4803692"/>
            <a:ext cx="89342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70C0"/>
                </a:solidFill>
              </a:rPr>
              <a:t>If you have any queries, please feel free to ask.</a:t>
            </a:r>
          </a:p>
        </p:txBody>
      </p:sp>
    </p:spTree>
    <p:extLst>
      <p:ext uri="{BB962C8B-B14F-4D97-AF65-F5344CB8AC3E}">
        <p14:creationId xmlns:p14="http://schemas.microsoft.com/office/powerpoint/2010/main" val="197168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D3F9-4BD7-4B9E-B7C4-95984A01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00B0F0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1ADE-F7F8-4D2E-9616-9F2AEBD9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111"/>
          </a:xfrm>
        </p:spPr>
        <p:txBody>
          <a:bodyPr/>
          <a:lstStyle/>
          <a:p>
            <a:r>
              <a:rPr lang="en-US" dirty="0"/>
              <a:t>Manual sorting takes a long time when working with a large number of objects, and efficiency and precision will suffer as a result .</a:t>
            </a:r>
          </a:p>
          <a:p>
            <a:r>
              <a:rPr lang="en-US" dirty="0"/>
              <a:t>This project is proposed to separate the objects from a set according to their color.</a:t>
            </a:r>
          </a:p>
          <a:p>
            <a:r>
              <a:rPr lang="en-US" dirty="0"/>
              <a:t>Designing and implementation of synchronized robotic arm, which is used to perform all the basic activities like picking up objects and placing them.</a:t>
            </a:r>
          </a:p>
        </p:txBody>
      </p:sp>
    </p:spTree>
    <p:extLst>
      <p:ext uri="{BB962C8B-B14F-4D97-AF65-F5344CB8AC3E}">
        <p14:creationId xmlns:p14="http://schemas.microsoft.com/office/powerpoint/2010/main" val="377613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7C5F6-E206-4702-8146-E4C81781E796}"/>
              </a:ext>
            </a:extLst>
          </p:cNvPr>
          <p:cNvSpPr txBox="1"/>
          <p:nvPr/>
        </p:nvSpPr>
        <p:spPr>
          <a:xfrm>
            <a:off x="576355" y="850626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B218C0-AADB-4DFC-96D5-665AB3707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1692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81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CE2059-9A33-4BA0-88D3-08C4CA73F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51897" y="161341"/>
            <a:ext cx="9589239" cy="5969301"/>
          </a:xfrm>
          <a:prstGeom prst="rect">
            <a:avLst/>
          </a:prstGeom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9F57F8-AFEC-44EF-B57B-F102F790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6" y="643467"/>
            <a:ext cx="891370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0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7FE51EA-5205-4BC5-9204-D8D164B31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0" y="317687"/>
            <a:ext cx="10911350" cy="6765038"/>
          </a:xfrm>
          <a:prstGeom prst="rect">
            <a:avLst/>
          </a:prstGeom>
          <a:ln>
            <a:noFill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8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028C1-5F44-4C2E-8124-636CACF1B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7" y="1170862"/>
            <a:ext cx="10220846" cy="54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BC411-6C43-4D4A-9AD1-B655D4F2B53A}"/>
              </a:ext>
            </a:extLst>
          </p:cNvPr>
          <p:cNvSpPr txBox="1"/>
          <p:nvPr/>
        </p:nvSpPr>
        <p:spPr>
          <a:xfrm>
            <a:off x="3835823" y="513680"/>
            <a:ext cx="4028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00B0F0"/>
                </a:solidFill>
              </a:rPr>
              <a:t>Robotic Arm Overview</a:t>
            </a:r>
          </a:p>
        </p:txBody>
      </p:sp>
    </p:spTree>
    <p:extLst>
      <p:ext uri="{BB962C8B-B14F-4D97-AF65-F5344CB8AC3E}">
        <p14:creationId xmlns:p14="http://schemas.microsoft.com/office/powerpoint/2010/main" val="397353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BBC3-0436-421A-9035-DCFAAE17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46" y="4937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00B0F0"/>
                </a:solidFill>
              </a:rPr>
              <a:t>Flowchart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58FAC8-C1E2-4401-A2D9-017F9A56F947}"/>
              </a:ext>
            </a:extLst>
          </p:cNvPr>
          <p:cNvSpPr/>
          <p:nvPr/>
        </p:nvSpPr>
        <p:spPr>
          <a:xfrm>
            <a:off x="964035" y="2894202"/>
            <a:ext cx="1326160" cy="7547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6BB97-8E2A-4E95-AB2E-5D7A09ECB530}"/>
              </a:ext>
            </a:extLst>
          </p:cNvPr>
          <p:cNvSpPr/>
          <p:nvPr/>
        </p:nvSpPr>
        <p:spPr>
          <a:xfrm>
            <a:off x="2736911" y="2894202"/>
            <a:ext cx="1182847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Realtime Camera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97D5A-CEC4-4DE4-B4E4-BABA066EE336}"/>
              </a:ext>
            </a:extLst>
          </p:cNvPr>
          <p:cNvSpPr/>
          <p:nvPr/>
        </p:nvSpPr>
        <p:spPr>
          <a:xfrm>
            <a:off x="4469936" y="2894202"/>
            <a:ext cx="1182847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Object sensing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C37F2-E32D-4EA0-B996-CB74AE9D2ACA}"/>
              </a:ext>
            </a:extLst>
          </p:cNvPr>
          <p:cNvSpPr/>
          <p:nvPr/>
        </p:nvSpPr>
        <p:spPr>
          <a:xfrm>
            <a:off x="6221835" y="2882232"/>
            <a:ext cx="1182847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Taking snapshot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9D766B-2727-40F9-ADFF-43785D6EC13D}"/>
              </a:ext>
            </a:extLst>
          </p:cNvPr>
          <p:cNvSpPr/>
          <p:nvPr/>
        </p:nvSpPr>
        <p:spPr>
          <a:xfrm>
            <a:off x="9907399" y="2882232"/>
            <a:ext cx="1182847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6BDE5-9986-452D-A70F-5A25C8261808}"/>
              </a:ext>
            </a:extLst>
          </p:cNvPr>
          <p:cNvSpPr/>
          <p:nvPr/>
        </p:nvSpPr>
        <p:spPr>
          <a:xfrm>
            <a:off x="7954860" y="2894202"/>
            <a:ext cx="1402361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Differentiate colors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AD491-42EC-4403-A592-6BC124E79370}"/>
              </a:ext>
            </a:extLst>
          </p:cNvPr>
          <p:cNvSpPr/>
          <p:nvPr/>
        </p:nvSpPr>
        <p:spPr>
          <a:xfrm>
            <a:off x="3003259" y="4731391"/>
            <a:ext cx="1182847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Initial position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544B1-9B5C-4A96-A15D-DA06AC8995E8}"/>
              </a:ext>
            </a:extLst>
          </p:cNvPr>
          <p:cNvSpPr/>
          <p:nvPr/>
        </p:nvSpPr>
        <p:spPr>
          <a:xfrm>
            <a:off x="4739781" y="4731391"/>
            <a:ext cx="1340140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Put it in the required 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D6638-C896-4C5D-BD79-080C9C8BC775}"/>
              </a:ext>
            </a:extLst>
          </p:cNvPr>
          <p:cNvSpPr/>
          <p:nvPr/>
        </p:nvSpPr>
        <p:spPr>
          <a:xfrm>
            <a:off x="6701055" y="4731391"/>
            <a:ext cx="1182847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Take the object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DE3E9A-0BD4-46C4-A7CB-E891E2268F87}"/>
              </a:ext>
            </a:extLst>
          </p:cNvPr>
          <p:cNvSpPr/>
          <p:nvPr/>
        </p:nvSpPr>
        <p:spPr>
          <a:xfrm>
            <a:off x="8530555" y="4731391"/>
            <a:ext cx="1653331" cy="7547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Calculate rotation angle of servos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7B3A7-5A71-4195-9F61-CE8D8E923C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290195" y="3271553"/>
            <a:ext cx="446716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CEB85A-BD7B-4E66-973B-489A2710B7D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19758" y="3271553"/>
            <a:ext cx="550178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B6F70B-C206-46DF-B09A-AC7AA283BAB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52783" y="3259583"/>
            <a:ext cx="569052" cy="119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C94F9F-AD17-4CBD-A928-1980F5EFB8C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404682" y="3259583"/>
            <a:ext cx="550178" cy="119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8AE5A2-99F9-4A33-BA31-A3A651DBE22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9357221" y="3259583"/>
            <a:ext cx="550178" cy="119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D86127-8E7F-402D-AD8A-C630520DD37D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rot="5400000">
            <a:off x="9605451" y="4215370"/>
            <a:ext cx="1471808" cy="314937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0CF6E-676C-4B26-B0DA-F6B699089EC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7883902" y="5108742"/>
            <a:ext cx="646653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656B1E-12DC-47FC-B5A3-9D36701067C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6079921" y="5108742"/>
            <a:ext cx="621134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2F6916-C3A3-4C0B-AE60-60DFE08C5E77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4186106" y="5108742"/>
            <a:ext cx="553675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31579A0-2878-4135-A417-CF613FF5D929}"/>
              </a:ext>
            </a:extLst>
          </p:cNvPr>
          <p:cNvCxnSpPr>
            <a:stCxn id="10" idx="1"/>
            <a:endCxn id="5" idx="2"/>
          </p:cNvCxnSpPr>
          <p:nvPr/>
        </p:nvCxnSpPr>
        <p:spPr>
          <a:xfrm rot="10800000" flipH="1">
            <a:off x="3003259" y="3648904"/>
            <a:ext cx="325076" cy="1459838"/>
          </a:xfrm>
          <a:prstGeom prst="bentConnector4">
            <a:avLst>
              <a:gd name="adj1" fmla="val -70322"/>
              <a:gd name="adj2" fmla="val 62924"/>
            </a:avLst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40B4665-7B6E-4D16-91F4-34EB5968ECB7}"/>
              </a:ext>
            </a:extLst>
          </p:cNvPr>
          <p:cNvCxnSpPr>
            <a:cxnSpLocks/>
            <a:stCxn id="6" idx="0"/>
            <a:endCxn id="5" idx="0"/>
          </p:cNvCxnSpPr>
          <p:nvPr/>
        </p:nvCxnSpPr>
        <p:spPr>
          <a:xfrm rot="16200000" flipV="1">
            <a:off x="4194848" y="2027689"/>
            <a:ext cx="12700" cy="1733025"/>
          </a:xfrm>
          <a:prstGeom prst="bentConnector3">
            <a:avLst>
              <a:gd name="adj1" fmla="val 5763299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B9DC21B-044D-4A82-A3DB-D85143AE0F3C}"/>
              </a:ext>
            </a:extLst>
          </p:cNvPr>
          <p:cNvSpPr txBox="1"/>
          <p:nvPr/>
        </p:nvSpPr>
        <p:spPr>
          <a:xfrm>
            <a:off x="3272931" y="1827996"/>
            <a:ext cx="18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If no object found</a:t>
            </a:r>
          </a:p>
        </p:txBody>
      </p:sp>
    </p:spTree>
    <p:extLst>
      <p:ext uri="{BB962C8B-B14F-4D97-AF65-F5344CB8AC3E}">
        <p14:creationId xmlns:p14="http://schemas.microsoft.com/office/powerpoint/2010/main" val="107431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7A984-A38F-486E-89C1-9A1463E9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00B0F0"/>
                </a:solidFill>
              </a:rPr>
              <a:t>Limitations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2EBE-A7DA-4934-8305-22F56C2D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dirty="0"/>
              <a:t>We built the body of the robotic arm from scratch using PVC foam board, and as we haven’t used any 3D printer, our robotic arm is not 100% precise.</a:t>
            </a:r>
          </a:p>
          <a:p>
            <a:r>
              <a:rPr lang="en-US" dirty="0"/>
              <a:t>We have used lower quality servo motors and still it costs a lot. And after testing our robotic arm for several times, the servos started to show unusual movements and gives 165/170 degree rotation instead of 180 degree rotation.</a:t>
            </a:r>
          </a:p>
          <a:p>
            <a:r>
              <a:rPr lang="en-US" dirty="0"/>
              <a:t>We have used smartphone camera for the </a:t>
            </a:r>
            <a:r>
              <a:rPr lang="en-US" dirty="0" err="1"/>
              <a:t>realtime</a:t>
            </a:r>
            <a:r>
              <a:rPr lang="en-US" dirty="0"/>
              <a:t> video input, but if there is used a good quality wired camera in a fixed position, then the precision will improve much more.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8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1" ma:contentTypeDescription="Create a new document." ma:contentTypeScope="" ma:versionID="4c04d579e47a50aac5818c0de7dd9338">
  <xsd:schema xmlns:xsd="http://www.w3.org/2001/XMLSchema" xmlns:xs="http://www.w3.org/2001/XMLSchema" xmlns:p="http://schemas.microsoft.com/office/2006/metadata/properties" xmlns:ns3="9db203b6-cd1c-4233-bf82-baa8eb7e2b95" xmlns:ns4="838b4f81-6b96-4e76-b182-3799167b6b5e" targetNamespace="http://schemas.microsoft.com/office/2006/metadata/properties" ma:root="true" ma:fieldsID="82c8ddb28ef0a4544baf8d4bc9253cb5" ns3:_="" ns4:_="">
    <xsd:import namespace="9db203b6-cd1c-4233-bf82-baa8eb7e2b95"/>
    <xsd:import namespace="838b4f81-6b96-4e76-b182-3799167b6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99BC0B-5EC5-4782-94C6-47A9E88AD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b203b6-cd1c-4233-bf82-baa8eb7e2b95"/>
    <ds:schemaRef ds:uri="838b4f81-6b96-4e76-b182-3799167b6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063823-1ADF-479E-87F2-E6CDB99924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1602C4-B0B6-4688-9B9D-6A4BC4F21A0C}">
  <ds:schemaRefs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838b4f81-6b96-4e76-b182-3799167b6b5e"/>
    <ds:schemaRef ds:uri="9db203b6-cd1c-4233-bf82-baa8eb7e2b9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372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Flowchart</vt:lpstr>
      <vt:lpstr>Limitations </vt:lpstr>
      <vt:lpstr>PowerPoint Presentation</vt:lpstr>
      <vt:lpstr>Different Views of The Robotic Arm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1706087 - Tushar Talukder Showrav</dc:creator>
  <cp:lastModifiedBy>1706087 - Tushar Talukder Showrav</cp:lastModifiedBy>
  <cp:revision>8</cp:revision>
  <dcterms:created xsi:type="dcterms:W3CDTF">2022-02-21T17:14:23Z</dcterms:created>
  <dcterms:modified xsi:type="dcterms:W3CDTF">2022-02-22T09:40:52Z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0x0101003F766B3C189048419BB4DF15E983FAF9</vt:lpwstr>
  </property>
</Properties>
</file>